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20" r:id="rId4"/>
    <p:sldMasterId id="2147483724" r:id="rId5"/>
    <p:sldMasterId id="2147483748" r:id="rId6"/>
    <p:sldMasterId id="2147483784" r:id="rId7"/>
  </p:sldMasterIdLst>
  <p:notesMasterIdLst>
    <p:notesMasterId r:id="rId54"/>
  </p:notesMasterIdLst>
  <p:sldIdLst>
    <p:sldId id="323" r:id="rId8"/>
    <p:sldId id="414" r:id="rId9"/>
    <p:sldId id="425" r:id="rId10"/>
    <p:sldId id="419" r:id="rId11"/>
    <p:sldId id="426" r:id="rId12"/>
    <p:sldId id="420" r:id="rId13"/>
    <p:sldId id="427" r:id="rId14"/>
    <p:sldId id="421" r:id="rId15"/>
    <p:sldId id="428" r:id="rId16"/>
    <p:sldId id="422" r:id="rId17"/>
    <p:sldId id="411" r:id="rId18"/>
    <p:sldId id="454" r:id="rId19"/>
    <p:sldId id="455" r:id="rId20"/>
    <p:sldId id="456" r:id="rId21"/>
    <p:sldId id="457" r:id="rId22"/>
    <p:sldId id="415" r:id="rId23"/>
    <p:sldId id="453" r:id="rId24"/>
    <p:sldId id="437" r:id="rId25"/>
    <p:sldId id="347" r:id="rId26"/>
    <p:sldId id="348" r:id="rId27"/>
    <p:sldId id="349" r:id="rId28"/>
    <p:sldId id="394" r:id="rId29"/>
    <p:sldId id="367" r:id="rId30"/>
    <p:sldId id="368" r:id="rId31"/>
    <p:sldId id="370" r:id="rId32"/>
    <p:sldId id="371" r:id="rId33"/>
    <p:sldId id="372" r:id="rId34"/>
    <p:sldId id="373" r:id="rId35"/>
    <p:sldId id="374" r:id="rId36"/>
    <p:sldId id="376" r:id="rId37"/>
    <p:sldId id="416" r:id="rId38"/>
    <p:sldId id="396" r:id="rId39"/>
    <p:sldId id="397" r:id="rId40"/>
    <p:sldId id="398" r:id="rId41"/>
    <p:sldId id="399" r:id="rId42"/>
    <p:sldId id="395" r:id="rId43"/>
    <p:sldId id="401" r:id="rId44"/>
    <p:sldId id="350" r:id="rId45"/>
    <p:sldId id="410" r:id="rId46"/>
    <p:sldId id="405" r:id="rId47"/>
    <p:sldId id="417" r:id="rId48"/>
    <p:sldId id="407" r:id="rId49"/>
    <p:sldId id="408" r:id="rId50"/>
    <p:sldId id="418" r:id="rId51"/>
    <p:sldId id="375" r:id="rId52"/>
    <p:sldId id="400" r:id="rId53"/>
  </p:sldIdLst>
  <p:sldSz cx="9144000" cy="6858000" type="screen4x3"/>
  <p:notesSz cx="7010400" cy="9236075"/>
  <p:defaultTextStyle>
    <a:defPPr>
      <a:defRPr lang="en-US"/>
    </a:defPPr>
    <a:lvl1pPr marL="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212"/>
    <a:srgbClr val="99003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150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5105-5C10-4D2A-9FCF-CB01B426B1AE}" type="datetimeFigureOut">
              <a:rPr lang="en-US" smtClean="0"/>
              <a:pPr/>
              <a:t>8/28/2017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E398F-38D8-4322-A7C9-2978531326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29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511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571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3002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37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69417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489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064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25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2138084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427633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3174962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val="138179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4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3" rIns="45713"/>
          <a:lstStyle>
            <a:lvl1pPr marL="0" marR="63999" indent="0" algn="r">
              <a:buNone/>
              <a:defRPr>
                <a:solidFill>
                  <a:schemeClr val="tx2"/>
                </a:solidFill>
              </a:defRPr>
            </a:lvl1pPr>
            <a:lvl2pPr marL="457130" indent="0" algn="ctr">
              <a:buNone/>
            </a:lvl2pPr>
            <a:lvl3pPr marL="914259" indent="0" algn="ctr">
              <a:buNone/>
            </a:lvl3pPr>
            <a:lvl4pPr marL="1371390" indent="0" algn="ctr">
              <a:buNone/>
            </a:lvl4pPr>
            <a:lvl5pPr marL="1828519" indent="0" algn="ctr">
              <a:buNone/>
            </a:lvl5pPr>
            <a:lvl6pPr marL="2285649" indent="0" algn="ctr">
              <a:buNone/>
            </a:lvl6pPr>
            <a:lvl7pPr marL="2742780" indent="0" algn="ctr">
              <a:buNone/>
            </a:lvl7pPr>
            <a:lvl8pPr marL="3199908" indent="0" algn="ctr">
              <a:buNone/>
            </a:lvl8pPr>
            <a:lvl9pPr marL="365703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2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6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9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3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12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4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22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972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5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70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79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315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5369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250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0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5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646"/>
            <a:ext cx="915069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348" y="4952630"/>
            <a:ext cx="9147349" cy="1912069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372" y="4832896"/>
              <a:ext cx="7456628" cy="518428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914306">
                <a:defRPr/>
              </a:pPr>
              <a:endParaRPr lang="en-US">
                <a:solidFill>
                  <a:prstClr val="black"/>
                </a:solidFill>
                <a:sym typeface="Helvetica Light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305" y="5135411"/>
              <a:ext cx="9108695" cy="83873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algn="ctr" defTabSz="410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 smtClean="0">
                <a:solidFill>
                  <a:srgbClr val="000000"/>
                </a:solidFill>
                <a:latin typeface="Helvetica Light" charset="0"/>
                <a:sym typeface="Helvetica Light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914306">
                <a:defRPr/>
              </a:pPr>
              <a:endParaRPr lang="en-US">
                <a:solidFill>
                  <a:prstClr val="white"/>
                </a:solidFill>
                <a:sym typeface="Helvetica Light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16" rIns="45716"/>
          <a:lstStyle>
            <a:lvl1pPr marL="0" marR="64002" indent="0" algn="r">
              <a:buNone/>
              <a:defRPr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6" indent="0" algn="ctr">
              <a:buNone/>
            </a:lvl3pPr>
            <a:lvl4pPr marL="1371460" indent="0" algn="ctr">
              <a:buNone/>
            </a:lvl4pPr>
            <a:lvl5pPr marL="1828613" indent="0" algn="ctr">
              <a:buNone/>
            </a:lvl5pPr>
            <a:lvl6pPr marL="2285766" indent="0" algn="ctr">
              <a:buNone/>
            </a:lvl6pPr>
            <a:lvl7pPr marL="2742920" indent="0" algn="ctr">
              <a:buNone/>
            </a:lvl7pPr>
            <a:lvl8pPr marL="3200072" indent="0" algn="ctr">
              <a:buNone/>
            </a:lvl8pPr>
            <a:lvl9pPr marL="3657226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0970DAB-A7A3-476F-804B-2AA63C33414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2DA2BF">
                    <a:tint val="20000"/>
                  </a:srgb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04250ED-B5D8-44E3-9198-74CBD79EC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2F731587-30F2-450B-B603-77980763EA8F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3B2E2C7-8914-4747-AC6C-1D974D438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92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616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50209" y="3005956"/>
            <a:ext cx="183059" cy="22770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7488B75-9039-40FF-9ECF-9F763A013E7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C56E3E5-1136-4D81-883E-026673050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14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E65843-C44B-446F-8521-0A0056D4DF8C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5DBEA7D-22CE-4BDC-A13F-F330F1FE3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61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6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EBF6C14-EB01-40C5-BAED-D502B006E0A4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73BA7882-65C1-4045-B453-7DD513610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5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627365B9-891F-4ED7-8966-B51A972389D4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5CD28347-8B1F-4863-B5EB-C533EF7FE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19408D8D-D6C7-4E0A-97CF-6CB58E6BFFB2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E3895A4-699D-4AE5-AC4B-3B9618116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6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25" rIns="91425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759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B0132107-DA20-491E-B4BB-E519FE3000BE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C3CF9753-4F04-4211-93B8-436770629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91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030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623" y="4988348"/>
            <a:ext cx="183059" cy="22882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tIns="0"/>
          <a:lstStyle>
            <a:lvl1pPr marL="0" marR="18286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D56AACDD-4E01-41D4-A683-F4654AD64CDB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white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8F448D2A-95C9-4C20-9637-61717A3A6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71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AD811AD-CD89-447A-9E3C-99CDCE4AD89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F90892F2-77C8-4BB2-89C3-45AEB1A7D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26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2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AB26018A-3F57-4584-895F-0982B1F67931}" type="datetimeFigureOut">
              <a:rPr lang="en-US"/>
              <a:pPr>
                <a:defRPr/>
              </a:pPr>
              <a:t>8/28/2017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10730" fontAlgn="base">
              <a:spcBef>
                <a:spcPct val="0"/>
              </a:spcBef>
              <a:spcAft>
                <a:spcPct val="0"/>
              </a:spcAft>
              <a:defRPr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extLst/>
          </a:lstStyle>
          <a:p>
            <a:pPr>
              <a:defRPr/>
            </a:pPr>
            <a:fld id="{91BD09B4-B4FC-41F5-A28A-8243D4E41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3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F6C88-DF7A-42C4-960E-E540B9C6F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5222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1"/>
            <a:ext cx="6246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1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090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9144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/>
              <a:pPr/>
              <a:t>8/28/2017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EDD2D-B004-45A0-8FF1-F3C2E57571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57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0228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35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9455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4461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36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8823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4327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24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97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58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8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7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60" indent="0" algn="ctr">
              <a:buNone/>
              <a:defRPr/>
            </a:lvl2pPr>
            <a:lvl3pPr marL="641925" indent="0" algn="ctr">
              <a:buNone/>
              <a:defRPr/>
            </a:lvl3pPr>
            <a:lvl4pPr marL="962890" indent="0" algn="ctr">
              <a:buNone/>
              <a:defRPr/>
            </a:lvl4pPr>
            <a:lvl5pPr marL="1283855" indent="0" algn="ctr">
              <a:buNone/>
              <a:defRPr/>
            </a:lvl5pPr>
            <a:lvl6pPr marL="1604822" indent="0" algn="ctr">
              <a:buNone/>
              <a:defRPr/>
            </a:lvl6pPr>
            <a:lvl7pPr marL="1925783" indent="0" algn="ctr">
              <a:buNone/>
              <a:defRPr/>
            </a:lvl7pPr>
            <a:lvl8pPr marL="2246751" indent="0" algn="ctr">
              <a:buNone/>
              <a:defRPr/>
            </a:lvl8pPr>
            <a:lvl9pPr marL="25677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3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52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7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7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0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60" indent="0">
              <a:buNone/>
              <a:defRPr sz="1300"/>
            </a:lvl2pPr>
            <a:lvl3pPr marL="641925" indent="0">
              <a:buNone/>
              <a:defRPr sz="1100"/>
            </a:lvl3pPr>
            <a:lvl4pPr marL="962890" indent="0">
              <a:buNone/>
              <a:defRPr sz="1000"/>
            </a:lvl4pPr>
            <a:lvl5pPr marL="1283855" indent="0">
              <a:buNone/>
              <a:defRPr sz="1000"/>
            </a:lvl5pPr>
            <a:lvl6pPr marL="1604822" indent="0">
              <a:buNone/>
              <a:defRPr sz="1000"/>
            </a:lvl6pPr>
            <a:lvl7pPr marL="1925783" indent="0">
              <a:buNone/>
              <a:defRPr sz="1000"/>
            </a:lvl7pPr>
            <a:lvl8pPr marL="2246751" indent="0">
              <a:buNone/>
              <a:defRPr sz="1000"/>
            </a:lvl8pPr>
            <a:lvl9pPr marL="256771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7741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2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229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60" indent="0">
              <a:buNone/>
              <a:defRPr sz="1400" b="1"/>
            </a:lvl2pPr>
            <a:lvl3pPr marL="641925" indent="0">
              <a:buNone/>
              <a:defRPr sz="1300" b="1"/>
            </a:lvl3pPr>
            <a:lvl4pPr marL="962890" indent="0">
              <a:buNone/>
              <a:defRPr sz="1100" b="1"/>
            </a:lvl4pPr>
            <a:lvl5pPr marL="1283855" indent="0">
              <a:buNone/>
              <a:defRPr sz="1100" b="1"/>
            </a:lvl5pPr>
            <a:lvl6pPr marL="1604822" indent="0">
              <a:buNone/>
              <a:defRPr sz="1100" b="1"/>
            </a:lvl6pPr>
            <a:lvl7pPr marL="1925783" indent="0">
              <a:buNone/>
              <a:defRPr sz="1100" b="1"/>
            </a:lvl7pPr>
            <a:lvl8pPr marL="2246751" indent="0">
              <a:buNone/>
              <a:defRPr sz="1100" b="1"/>
            </a:lvl8pPr>
            <a:lvl9pPr marL="256771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2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27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772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50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1251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60" indent="0">
              <a:buNone/>
              <a:defRPr sz="2000"/>
            </a:lvl2pPr>
            <a:lvl3pPr marL="641925" indent="0">
              <a:buNone/>
              <a:defRPr sz="1700"/>
            </a:lvl3pPr>
            <a:lvl4pPr marL="962890" indent="0">
              <a:buNone/>
              <a:defRPr sz="1400"/>
            </a:lvl4pPr>
            <a:lvl5pPr marL="1283855" indent="0">
              <a:buNone/>
              <a:defRPr sz="1400"/>
            </a:lvl5pPr>
            <a:lvl6pPr marL="1604822" indent="0">
              <a:buNone/>
              <a:defRPr sz="1400"/>
            </a:lvl6pPr>
            <a:lvl7pPr marL="1925783" indent="0">
              <a:buNone/>
              <a:defRPr sz="1400"/>
            </a:lvl7pPr>
            <a:lvl8pPr marL="2246751" indent="0">
              <a:buNone/>
              <a:defRPr sz="1400"/>
            </a:lvl8pPr>
            <a:lvl9pPr marL="256771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5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60" indent="0">
              <a:buNone/>
              <a:defRPr sz="800"/>
            </a:lvl2pPr>
            <a:lvl3pPr marL="641925" indent="0">
              <a:buNone/>
              <a:defRPr sz="700"/>
            </a:lvl3pPr>
            <a:lvl4pPr marL="962890" indent="0">
              <a:buNone/>
              <a:defRPr sz="600"/>
            </a:lvl4pPr>
            <a:lvl5pPr marL="1283855" indent="0">
              <a:buNone/>
              <a:defRPr sz="600"/>
            </a:lvl5pPr>
            <a:lvl6pPr marL="1604822" indent="0">
              <a:buNone/>
              <a:defRPr sz="600"/>
            </a:lvl6pPr>
            <a:lvl7pPr marL="1925783" indent="0">
              <a:buNone/>
              <a:defRPr sz="600"/>
            </a:lvl7pPr>
            <a:lvl8pPr marL="2246751" indent="0">
              <a:buNone/>
              <a:defRPr sz="600"/>
            </a:lvl8pPr>
            <a:lvl9pPr marL="256771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78442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851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99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40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12785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25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45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8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780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075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99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92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659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521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9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1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0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3" y="5443402"/>
            <a:ext cx="7162800" cy="648232"/>
          </a:xfrm>
          <a:noFill/>
        </p:spPr>
        <p:txBody>
          <a:bodyPr lIns="91425" tIns="0" rIns="91425" anchor="t"/>
          <a:lstStyle>
            <a:lvl1pPr marL="0" marR="18285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white"/>
                </a:solidFill>
              </a:rPr>
              <a:pPr/>
              <a:t>8/28/2017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5" y="6407947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61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20" y="5939012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5" tIns="45713" rIns="91425" bIns="45713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25" tIns="45713" rIns="91425" bIns="45713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4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1"/>
            <a:ext cx="8229600" cy="4525963"/>
          </a:xfrm>
          <a:prstGeom prst="rect">
            <a:avLst/>
          </a:prstGeom>
        </p:spPr>
        <p:txBody>
          <a:bodyPr vert="horz" lIns="91425" tIns="45713" rIns="91425" bIns="45713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5" y="6407947"/>
            <a:ext cx="2350681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7"/>
            <a:ext cx="365760" cy="365125"/>
          </a:xfrm>
          <a:prstGeom prst="rect">
            <a:avLst/>
          </a:prstGeom>
        </p:spPr>
        <p:txBody>
          <a:bodyPr vert="horz" lIns="91425" tIns="45713" rIns="91425" bIns="45713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EDD2D-B004-45A0-8FF1-F3C2E57571A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529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03" indent="-255993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96" indent="-228564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4" indent="-228564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24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0" indent="-228564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54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51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085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649" indent="-228564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35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8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407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816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224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631" algn="ctr" defTabSz="41068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4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7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520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35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199" indent="-267840" algn="l" defTabSz="41068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608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2016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423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830" indent="-267840" algn="l" defTabSz="41068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8948" y="5944940"/>
            <a:ext cx="4941465" cy="92087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6" rIns="91430" bIns="45716"/>
          <a:lstStyle>
            <a:extLst/>
          </a:lstStyle>
          <a:p>
            <a:pPr defTabSz="914306">
              <a:defRPr/>
            </a:pPr>
            <a:endParaRPr lang="en-US">
              <a:solidFill>
                <a:prstClr val="black"/>
              </a:solidFill>
              <a:sym typeface="Helvetica Light" charset="0"/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553" y="5939359"/>
            <a:ext cx="3690193" cy="933152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91430" tIns="45716" rIns="91430" bIns="45716"/>
          <a:lstStyle/>
          <a:p>
            <a:pPr algn="ctr" defTabSz="410730" fontAlgn="base" hangingPunct="0">
              <a:spcBef>
                <a:spcPct val="0"/>
              </a:spcBef>
              <a:spcAft>
                <a:spcPct val="0"/>
              </a:spcAft>
            </a:pPr>
            <a:endParaRPr lang="en-US" sz="2500" smtClean="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6" rIns="91430" bIns="45716" anchor="ctr"/>
          <a:lstStyle>
            <a:extLst/>
          </a:lstStyle>
          <a:p>
            <a:pPr algn="ctr" defTabSz="914306">
              <a:defRPr/>
            </a:pPr>
            <a:endParaRPr lang="en-US">
              <a:solidFill>
                <a:prstClr val="white"/>
              </a:solidFill>
              <a:sym typeface="Helvetica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5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vert="horz" lIns="91430" tIns="45716" rIns="91430" bIns="45716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647" y="1481212"/>
            <a:ext cx="8228707" cy="45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404" y="6408168"/>
            <a:ext cx="1919883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l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60CA2BA0-F627-488A-89E9-10E0D150F899}" type="datetimeFigureOut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8/28/2017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12" y="6408168"/>
            <a:ext cx="2350740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87" y="6408168"/>
            <a:ext cx="366117" cy="365001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 hangingPunct="1">
              <a:defRPr sz="1000">
                <a:latin typeface="Lucida Sans Unicode" pitchFamily="34" charset="0"/>
              </a:defRPr>
            </a:lvl1pPr>
          </a:lstStyle>
          <a:p>
            <a:pPr defTabSz="410730" fontAlgn="base">
              <a:spcBef>
                <a:spcPct val="0"/>
              </a:spcBef>
              <a:spcAft>
                <a:spcPct val="0"/>
              </a:spcAft>
              <a:defRPr/>
            </a:pPr>
            <a:fld id="{EE2AC025-F49A-453C-84B4-E5D546254483}" type="slidenum">
              <a:rPr lang="en-US" smtClean="0">
                <a:solidFill>
                  <a:srgbClr val="000000"/>
                </a:solidFill>
                <a:sym typeface="Helvetica Light" charset="0"/>
              </a:rPr>
              <a:pPr defTabSz="41073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84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32144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642882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96432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285763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4969" indent="-255591" algn="l" rtl="0" eaLnBrk="0" fontAlgn="base" hangingPunct="0">
        <a:spcBef>
          <a:spcPts val="404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676" indent="-227688" algn="l" rtl="0" eaLnBrk="0" fontAlgn="base" hangingPunct="0">
        <a:spcBef>
          <a:spcPts val="326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40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1786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88" indent="-227688" algn="l" rtl="0" eaLnBrk="0" fontAlgn="base" hangingPunct="0">
        <a:spcBef>
          <a:spcPts val="352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3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613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190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766" indent="-228576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7D940E21-42B8-4226-8C60-9DE6FF1CCD57}" type="slidenum">
              <a:rPr lang="en-US">
                <a:solidFill>
                  <a:srgbClr val="000000"/>
                </a:solidFill>
                <a:ea typeface="ＭＳ Ｐゴシック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4941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A8287187-F107-4CD8-9534-F5D0BC6D3595}" type="datetimeFigureOut">
              <a:rPr lang="en-US" smtClean="0">
                <a:solidFill>
                  <a:prstClr val="black"/>
                </a:solidFill>
              </a:rPr>
              <a:pPr defTabSz="914400"/>
              <a:t>8/28/2017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914400"/>
            <a:fld id="{F33EDD2D-B004-45A0-8FF1-F3C2E57571A4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87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87" y="1946690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8" tIns="35658" rIns="35658" bIns="356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0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5910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6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92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890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855" algn="ctr" defTabSz="410121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3168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08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798441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6080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3712" indent="-263168" algn="l" defTabSz="405910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313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9276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0240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1201" indent="-267466" algn="l" defTabSz="410121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6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92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890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855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822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78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751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713" algn="l" defTabSz="64192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8/28/2017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0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../../../../../Aviation%20Videos/Funny%20flying%20machines.mp4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Aviation%20Videos/animated%20history%20of%20aviation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/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</a:t>
            </a:r>
            <a:r>
              <a:rPr lang="en-US" sz="2800" b="1" dirty="0" smtClean="0">
                <a:solidFill>
                  <a:srgbClr val="0070C0"/>
                </a:solidFill>
              </a:rPr>
              <a:t>invention led to the eventual development of rockets?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According to legend, who attempted to fly to the moon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This inventors manuscripts contained the first drawings of helicopters.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What flammable gas was discovered by Cavendish?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9839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2819400"/>
            <a:ext cx="3962400" cy="20955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English chemist </a:t>
            </a:r>
            <a:r>
              <a:rPr lang="en-US" sz="2400" b="1" dirty="0" smtClean="0">
                <a:solidFill>
                  <a:srgbClr val="FF0000"/>
                </a:solidFill>
              </a:rPr>
              <a:t>Henry Cavendish discovered </a:t>
            </a:r>
            <a:r>
              <a:rPr lang="en-US" sz="2400" b="1" dirty="0" smtClean="0"/>
              <a:t>“flammable air” – </a:t>
            </a:r>
            <a:r>
              <a:rPr lang="en-US" sz="2400" b="1" dirty="0" smtClean="0">
                <a:solidFill>
                  <a:srgbClr val="FF0000"/>
                </a:solidFill>
              </a:rPr>
              <a:t>hydrogen</a:t>
            </a:r>
            <a:r>
              <a:rPr lang="en-US" sz="2400" b="1" dirty="0" smtClean="0"/>
              <a:t> (lighter than air)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3810000" cy="2819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Basic Scientific Research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89" y="2209800"/>
            <a:ext cx="2743204" cy="35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3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1879 — In Ontario, Nellie Thurston becomes the first Canadian woman to fly in a balloon.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23720"/>
            <a:ext cx="3730666" cy="470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53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1911 — Mrs. A. Hewlett is the first British woman to gain a pilot's license.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2" y="3200400"/>
            <a:ext cx="4114800" cy="230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374" y="2591197"/>
            <a:ext cx="2924773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760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1240"/>
            <a:ext cx="4339828" cy="53348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1929 — “Graf Zeppelin” lands at Lakehurst, New Jersey, completing round-the-world flight, begun on 8 August.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distance flown was 20,000 miles in 21 days 7 hours.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actual flying time was 263 hours 43 minutes.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19200"/>
            <a:ext cx="2971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334" y="3429001"/>
            <a:ext cx="1710559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5200"/>
            <a:ext cx="304800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6979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6" y="1370709"/>
            <a:ext cx="4339828" cy="4731619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August 29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 1938 — Flying from New York to Los Angeles, Major Alexander de </a:t>
            </a:r>
            <a:r>
              <a:rPr lang="en-US" sz="2800" dirty="0" err="1"/>
              <a:t>Seversky</a:t>
            </a:r>
            <a:r>
              <a:rPr lang="en-US" sz="2800" dirty="0"/>
              <a:t> makes an east-west transcontinental speed record flight of 10 hours 3 minutes. </a:t>
            </a: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800" dirty="0"/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dirty="0"/>
              <a:t>The aircraft flown was a </a:t>
            </a:r>
            <a:r>
              <a:rPr lang="en-US" sz="2800" dirty="0" err="1"/>
              <a:t>Seversky</a:t>
            </a:r>
            <a:r>
              <a:rPr lang="en-US" sz="2800" dirty="0"/>
              <a:t> “Pursuit” powered by a Pratt &amp; Whitney “ Twin Wasp” engine. 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755035"/>
            <a:ext cx="4003772" cy="259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11" y="1600734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20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728" y="657054"/>
          <a:ext cx="8078788" cy="5903600"/>
        </p:xfrm>
        <a:graphic>
          <a:graphicData uri="http://schemas.openxmlformats.org/drawingml/2006/table">
            <a:tbl>
              <a:tblPr firstRow="1" firstCol="1" bandRow="1"/>
              <a:tblGrid>
                <a:gridCol w="1150258"/>
                <a:gridCol w="1153325"/>
                <a:gridCol w="1155777"/>
                <a:gridCol w="1153937"/>
                <a:gridCol w="1155777"/>
                <a:gridCol w="1155777"/>
                <a:gridCol w="1153937"/>
              </a:tblGrid>
              <a:tr h="2250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8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60293" marR="60293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93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203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Welcome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to</a:t>
                      </a:r>
                      <a:r>
                        <a:rPr lang="en-US" sz="1300" b="1" baseline="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Aviation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39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NO SCHOOL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Parts of an Aircraft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Forces of Flight</a:t>
                      </a:r>
                    </a:p>
                    <a:p>
                      <a:pPr marL="0" marR="0" lvl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Syllabus Due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Control Surfaces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Aircraft Review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 Line Friday</a:t>
                      </a:r>
                    </a:p>
                    <a:p>
                      <a:pPr marL="0" marR="0" indent="0" algn="l" defTabSz="641925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Quiz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77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  <a:endParaRPr lang="en-US" sz="13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Intro to Aviation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err="1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Flightline</a:t>
                      </a:r>
                      <a:endParaRPr lang="en-US" sz="1300" b="1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Test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742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7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56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HOLIDAY</a:t>
                      </a:r>
                      <a:endParaRPr lang="en-US" sz="13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  <a:endParaRPr lang="en-US" sz="13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3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261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7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60293" marR="60293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527" name="Oval 2"/>
          <p:cNvSpPr>
            <a:spLocks noChangeArrowheads="1"/>
          </p:cNvSpPr>
          <p:nvPr/>
        </p:nvSpPr>
        <p:spPr bwMode="auto">
          <a:xfrm>
            <a:off x="2743200" y="4267200"/>
            <a:ext cx="1128377" cy="1470704"/>
          </a:xfrm>
          <a:prstGeom prst="ellipse">
            <a:avLst/>
          </a:prstGeom>
          <a:noFill/>
          <a:ln w="38100" algn="ctr">
            <a:solidFill>
              <a:srgbClr val="FF0000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22" tIns="32109" rIns="64222" bIns="32109"/>
          <a:lstStyle/>
          <a:p>
            <a:pPr algn="ctr" defTabSz="409236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8268" y="-112387"/>
            <a:ext cx="343170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August 2017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 bwMode="auto">
          <a:xfrm>
            <a:off x="5867400" y="2514600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5867400" y="3928273"/>
            <a:ext cx="1806678" cy="1981200"/>
          </a:xfrm>
          <a:prstGeom prst="star5">
            <a:avLst/>
          </a:prstGeom>
          <a:noFill/>
          <a:ln w="79375" cap="flat" cmpd="sng" algn="ctr">
            <a:solidFill>
              <a:srgbClr val="0070C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2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27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9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" y="990601"/>
            <a:ext cx="4861897" cy="380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77" tIns="32139" rIns="64277" bIns="32139">
            <a:spAutoFit/>
          </a:bodyPr>
          <a:lstStyle>
            <a:lvl1pPr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>
                <a:hlinkClick r:id="rId2" action="ppaction://hlinkfile"/>
              </a:rPr>
              <a:t>Early 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>
                <a:hlinkClick r:id="rId2" action="ppaction://hlinkfile"/>
              </a:rPr>
              <a:t>Flying</a:t>
            </a:r>
          </a:p>
          <a:p>
            <a:pPr algn="ctr" defTabSz="410667" eaLnBrk="1" fontAlgn="base">
              <a:spcBef>
                <a:spcPct val="0"/>
              </a:spcBef>
              <a:spcAft>
                <a:spcPct val="0"/>
              </a:spcAft>
            </a:pPr>
            <a:r>
              <a:rPr lang="en-US" sz="8100" b="1" dirty="0">
                <a:hlinkClick r:id="rId2" action="ppaction://hlinkfile"/>
              </a:rPr>
              <a:t>Machines</a:t>
            </a:r>
            <a:endParaRPr lang="en-US" sz="8100" b="1" dirty="0"/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3" y="990600"/>
            <a:ext cx="441536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551" y="4343400"/>
            <a:ext cx="3699466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1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Introduction to Air Power</a:t>
            </a:r>
          </a:p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sym typeface="Helvetica Light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59" y="1524000"/>
            <a:ext cx="357187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951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49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6" y="-123370"/>
            <a:ext cx="2195744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981201"/>
            <a:ext cx="4038600" cy="22098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Aviation Pioneers struggled with: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developing lift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sustaining lift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and controlling aircraft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2133600"/>
            <a:ext cx="4162716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29003"/>
            <a:ext cx="1981200" cy="257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51981"/>
            <a:ext cx="1779588" cy="254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594" y="143072"/>
            <a:ext cx="2743200" cy="183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038600" cy="66294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Sir George </a:t>
            </a:r>
            <a:r>
              <a:rPr lang="en-US" sz="2800" b="1" dirty="0" err="1">
                <a:solidFill>
                  <a:srgbClr val="FF0000"/>
                </a:solidFill>
              </a:rPr>
              <a:t>Cayley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was the 1</a:t>
            </a:r>
            <a:r>
              <a:rPr lang="en-US" sz="2800" b="1" baseline="30000" dirty="0"/>
              <a:t>st</a:t>
            </a:r>
            <a:r>
              <a:rPr lang="en-US" sz="2800" b="1" dirty="0"/>
              <a:t> 19</a:t>
            </a:r>
            <a:r>
              <a:rPr lang="en-US" sz="2800" b="1" baseline="30000" dirty="0"/>
              <a:t>th</a:t>
            </a:r>
            <a:r>
              <a:rPr lang="en-US" sz="2800" b="1" dirty="0"/>
              <a:t> century airplane pioneer</a:t>
            </a:r>
          </a:p>
          <a:p>
            <a:pPr lvl="1"/>
            <a:r>
              <a:rPr lang="en-US" sz="2400" dirty="0"/>
              <a:t>Built and flew small model gliders</a:t>
            </a:r>
          </a:p>
          <a:p>
            <a:pPr lvl="1"/>
            <a:r>
              <a:rPr lang="en-US" sz="2400" dirty="0"/>
              <a:t>Laid </a:t>
            </a:r>
            <a:r>
              <a:rPr lang="en-US" sz="2400" dirty="0">
                <a:solidFill>
                  <a:srgbClr val="FF0000"/>
                </a:solidFill>
              </a:rPr>
              <a:t>foundation for modern aeronautics </a:t>
            </a:r>
            <a:r>
              <a:rPr lang="en-US" sz="2400" dirty="0"/>
              <a:t>with published account of making a surface support a given weight by the application of power to the resistance of air</a:t>
            </a:r>
          </a:p>
          <a:p>
            <a:pPr lvl="1"/>
            <a:r>
              <a:rPr lang="en-US" sz="2400" dirty="0"/>
              <a:t>He </a:t>
            </a:r>
            <a:r>
              <a:rPr lang="en-US" sz="2400" dirty="0">
                <a:solidFill>
                  <a:srgbClr val="FF0000"/>
                </a:solidFill>
              </a:rPr>
              <a:t>identified the forces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lift, drag, and thrust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Built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successful full-sized, manned glider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5" y="152401"/>
            <a:ext cx="4162716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" y="1676400"/>
            <a:ext cx="4697544" cy="31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6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" y="609600"/>
            <a:ext cx="80365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4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81003"/>
            <a:ext cx="3810000" cy="6095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Otto Lilienthal – Father of Modern Aviation</a:t>
            </a:r>
          </a:p>
          <a:p>
            <a:pPr lvl="1"/>
            <a:r>
              <a:rPr lang="en-US" sz="2400" dirty="0"/>
              <a:t>He built single-winged and two-winged gliders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1891-1896, he made over 2,000 glides some over 700 </a:t>
            </a:r>
            <a:r>
              <a:rPr lang="en-US" sz="2400" dirty="0" err="1">
                <a:solidFill>
                  <a:srgbClr val="FF0000"/>
                </a:solidFill>
              </a:rPr>
              <a:t>ft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Built an engine to link the wingtips</a:t>
            </a:r>
          </a:p>
          <a:p>
            <a:pPr lvl="1"/>
            <a:r>
              <a:rPr lang="en-US" sz="2400" dirty="0"/>
              <a:t>Built a pilot control system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Wrote a book on aviation and spurred interest  around the world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" y="2709757"/>
            <a:ext cx="4366708" cy="27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2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" y="2895601"/>
            <a:ext cx="4114800" cy="27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62003"/>
            <a:ext cx="3810000" cy="57149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Octave Chanute</a:t>
            </a:r>
          </a:p>
          <a:p>
            <a:pPr lvl="1"/>
            <a:r>
              <a:rPr lang="en-US" sz="2400" dirty="0"/>
              <a:t>Read Lilienthal’s works and improved upon  them</a:t>
            </a:r>
          </a:p>
          <a:p>
            <a:pPr lvl="1"/>
            <a:r>
              <a:rPr lang="en-US" sz="2400" dirty="0"/>
              <a:t>Designed gliders but was too old to fly them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Known for his study of aviation history and collection and distribution of aviation information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</p:spTree>
    <p:extLst>
      <p:ext uri="{BB962C8B-B14F-4D97-AF65-F5344CB8AC3E}">
        <p14:creationId xmlns:p14="http://schemas.microsoft.com/office/powerpoint/2010/main" val="114067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557" y="457200"/>
            <a:ext cx="53340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Octave Chanute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90" y="1676400"/>
            <a:ext cx="7033438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6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557" y="457200"/>
            <a:ext cx="53340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Octave Chanute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91" y="1652233"/>
            <a:ext cx="749362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0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1557" y="457200"/>
            <a:ext cx="5334000" cy="10668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Octave Chanute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1" y="1350140"/>
            <a:ext cx="7162800" cy="535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7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/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rgbClr val="0070C0"/>
                </a:solidFill>
              </a:rPr>
              <a:t>What </a:t>
            </a:r>
            <a:r>
              <a:rPr lang="en-US" sz="2800" b="1" dirty="0" smtClean="0">
                <a:solidFill>
                  <a:srgbClr val="0070C0"/>
                </a:solidFill>
              </a:rPr>
              <a:t>invention led to the eventual development of rockets?</a:t>
            </a:r>
            <a:endParaRPr lang="en-US" sz="2800" b="1" dirty="0">
              <a:solidFill>
                <a:srgbClr val="0070C0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According to legend, who attempted to fly to the moon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inventors manuscripts contained the first drawings of helicopters.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flammable gas was discovered by Cavendish?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044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4800"/>
            <a:ext cx="4343400" cy="65532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Samuel Pierpont Langley attempted to add power to a glider</a:t>
            </a:r>
          </a:p>
          <a:p>
            <a:r>
              <a:rPr lang="en-US" sz="2600" dirty="0"/>
              <a:t>1903, </a:t>
            </a:r>
            <a:r>
              <a:rPr lang="en-US" sz="2600" dirty="0">
                <a:solidFill>
                  <a:srgbClr val="FF0000"/>
                </a:solidFill>
              </a:rPr>
              <a:t>the Aerodrome launched by a catapult from a barge </a:t>
            </a:r>
            <a:r>
              <a:rPr lang="en-US" sz="2600" dirty="0"/>
              <a:t>anchored in the Potomac River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It fell into the river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Same thing happened on the next attempt two months later</a:t>
            </a:r>
          </a:p>
          <a:p>
            <a:r>
              <a:rPr lang="en-US" sz="2600" dirty="0"/>
              <a:t>Both attempts widely covered by the press – the </a:t>
            </a:r>
            <a:r>
              <a:rPr lang="en-US" sz="2600" dirty="0">
                <a:solidFill>
                  <a:srgbClr val="FF0000"/>
                </a:solidFill>
              </a:rPr>
              <a:t>U.S. government dropped its support and Langley gave up project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148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5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72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28600"/>
            <a:ext cx="4038600" cy="6629400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Sir George </a:t>
            </a:r>
            <a:r>
              <a:rPr lang="en-US" sz="2800" b="1" dirty="0" err="1">
                <a:solidFill>
                  <a:srgbClr val="FF0000"/>
                </a:solidFill>
              </a:rPr>
              <a:t>Cayley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was the 1</a:t>
            </a:r>
            <a:r>
              <a:rPr lang="en-US" sz="2800" b="1" baseline="30000" dirty="0"/>
              <a:t>st</a:t>
            </a:r>
            <a:r>
              <a:rPr lang="en-US" sz="2800" b="1" dirty="0"/>
              <a:t> 19</a:t>
            </a:r>
            <a:r>
              <a:rPr lang="en-US" sz="2800" b="1" baseline="30000" dirty="0"/>
              <a:t>th</a:t>
            </a:r>
            <a:r>
              <a:rPr lang="en-US" sz="2800" b="1" dirty="0"/>
              <a:t> century airplane pioneer</a:t>
            </a:r>
          </a:p>
          <a:p>
            <a:pPr lvl="1"/>
            <a:r>
              <a:rPr lang="en-US" sz="2400" dirty="0"/>
              <a:t>Built and flew small model gliders</a:t>
            </a:r>
          </a:p>
          <a:p>
            <a:pPr lvl="1"/>
            <a:r>
              <a:rPr lang="en-US" sz="2400" dirty="0"/>
              <a:t>Laid </a:t>
            </a:r>
            <a:r>
              <a:rPr lang="en-US" sz="2400" dirty="0">
                <a:solidFill>
                  <a:srgbClr val="FF0000"/>
                </a:solidFill>
              </a:rPr>
              <a:t>foundation for modern aeronautics </a:t>
            </a:r>
            <a:r>
              <a:rPr lang="en-US" sz="2400" dirty="0"/>
              <a:t>with published account of making a surface support a given weight by the application of power to the resistance of air</a:t>
            </a:r>
          </a:p>
          <a:p>
            <a:pPr lvl="1"/>
            <a:r>
              <a:rPr lang="en-US" sz="2400" dirty="0"/>
              <a:t>He </a:t>
            </a:r>
            <a:r>
              <a:rPr lang="en-US" sz="2400" dirty="0">
                <a:solidFill>
                  <a:srgbClr val="FF0000"/>
                </a:solidFill>
              </a:rPr>
              <a:t>identified the forces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0000"/>
                </a:solidFill>
              </a:rPr>
              <a:t>lift, drag, and thrust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Built 1</a:t>
            </a:r>
            <a:r>
              <a:rPr lang="en-US" sz="2400" baseline="30000" dirty="0">
                <a:solidFill>
                  <a:srgbClr val="FF0000"/>
                </a:solidFill>
              </a:rPr>
              <a:t>st</a:t>
            </a:r>
            <a:r>
              <a:rPr lang="en-US" sz="2400" dirty="0">
                <a:solidFill>
                  <a:srgbClr val="FF0000"/>
                </a:solidFill>
              </a:rPr>
              <a:t> successful full-sized, manned glider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85" y="152401"/>
            <a:ext cx="4162716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7" y="1676400"/>
            <a:ext cx="4697544" cy="31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5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81003"/>
            <a:ext cx="3810000" cy="6095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Otto Lilienthal – Father of Modern Aviation</a:t>
            </a:r>
          </a:p>
          <a:p>
            <a:pPr lvl="1"/>
            <a:r>
              <a:rPr lang="en-US" sz="2400" dirty="0"/>
              <a:t>He built single-winged and two-winged gliders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1891-1896, he made over 2,000 glides some over 700 </a:t>
            </a:r>
            <a:r>
              <a:rPr lang="en-US" sz="2400" dirty="0" err="1">
                <a:solidFill>
                  <a:srgbClr val="FF0000"/>
                </a:solidFill>
              </a:rPr>
              <a:t>ft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sz="2400" dirty="0"/>
              <a:t>Built an engine to link the wingtips</a:t>
            </a:r>
          </a:p>
          <a:p>
            <a:pPr lvl="1"/>
            <a:r>
              <a:rPr lang="en-US" sz="2400" dirty="0"/>
              <a:t>Built a pilot control system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Wrote a book on aviation and spurred interest  around the world</a:t>
            </a: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55" y="2709757"/>
            <a:ext cx="4366708" cy="277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1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48" y="2895601"/>
            <a:ext cx="4114800" cy="2798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62003"/>
            <a:ext cx="3810000" cy="57149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Octave Chanute</a:t>
            </a:r>
          </a:p>
          <a:p>
            <a:pPr lvl="1"/>
            <a:r>
              <a:rPr lang="en-US" sz="2400" dirty="0"/>
              <a:t>Read Lilienthal’s works and improved upon  them</a:t>
            </a:r>
          </a:p>
          <a:p>
            <a:pPr lvl="1"/>
            <a:r>
              <a:rPr lang="en-US" sz="2400" dirty="0"/>
              <a:t>Designed gliders but was too old to fly them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Known for his study of aviation history and collection and distribution of aviation information</a:t>
            </a:r>
          </a:p>
          <a:p>
            <a:pPr lvl="1"/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</p:spTree>
    <p:extLst>
      <p:ext uri="{BB962C8B-B14F-4D97-AF65-F5344CB8AC3E}">
        <p14:creationId xmlns:p14="http://schemas.microsoft.com/office/powerpoint/2010/main" val="323752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defTabSz="41066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55" y="1357315"/>
            <a:ext cx="8534549" cy="4973835"/>
          </a:xfrm>
        </p:spPr>
        <p:txBody>
          <a:bodyPr lIns="88877" tIns="50788" rIns="88877" bIns="50788" anchor="t">
            <a:normAutofit/>
          </a:bodyPr>
          <a:lstStyle/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77000" indent="0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None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significant contributions that advanced air and space power.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2400" b="1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Identify the individuals with the contributions they made to developing the airplane.</a:t>
            </a: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609" indent="-294609" defTabSz="913957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4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4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9638" lvl="1" indent="-154000" defTabSz="913957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33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some of the innovations that led to advances in air and space power.</a:t>
            </a:r>
            <a:endParaRPr lang="en-US" sz="3300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5" y="274588"/>
            <a:ext cx="8229823" cy="1143000"/>
          </a:xfrm>
        </p:spPr>
        <p:txBody>
          <a:bodyPr lIns="88877" tIns="50788" rIns="88877" bIns="50788"/>
          <a:lstStyle/>
          <a:p>
            <a:pPr defTabSz="913957">
              <a:defRPr/>
            </a:pPr>
            <a:r>
              <a:rPr lang="en-US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935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4800"/>
            <a:ext cx="4343400" cy="6553200"/>
          </a:xfrm>
        </p:spPr>
        <p:txBody>
          <a:bodyPr>
            <a:normAutofit fontScale="925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Samuel Pierpont Langley attempted to add power to a glider</a:t>
            </a:r>
          </a:p>
          <a:p>
            <a:r>
              <a:rPr lang="en-US" sz="2600" dirty="0"/>
              <a:t>1903, </a:t>
            </a:r>
            <a:r>
              <a:rPr lang="en-US" sz="2600" dirty="0">
                <a:solidFill>
                  <a:srgbClr val="FF0000"/>
                </a:solidFill>
              </a:rPr>
              <a:t>the Aerodrome launched by a catapult from a barge </a:t>
            </a:r>
            <a:r>
              <a:rPr lang="en-US" sz="2600" dirty="0"/>
              <a:t>anchored in the Potomac River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It fell into the river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Same thing happened on the next attempt two months later</a:t>
            </a:r>
          </a:p>
          <a:p>
            <a:r>
              <a:rPr lang="en-US" sz="2600" dirty="0"/>
              <a:t>Both attempts widely covered by the press – the </a:t>
            </a:r>
            <a:r>
              <a:rPr lang="en-US" sz="2600" dirty="0">
                <a:solidFill>
                  <a:srgbClr val="FF0000"/>
                </a:solidFill>
              </a:rPr>
              <a:t>U.S. government dropped its support and Langley gave up project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0"/>
            <a:ext cx="28194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41148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3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7" name="AutoShape 2"/>
          <p:cNvSpPr>
            <a:spLocks/>
          </p:cNvSpPr>
          <p:nvPr/>
        </p:nvSpPr>
        <p:spPr bwMode="auto">
          <a:xfrm>
            <a:off x="485553" y="5938242"/>
            <a:ext cx="3690193" cy="93315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21489"/>
                </a:lnTo>
                <a:lnTo>
                  <a:pt x="17056" y="21600"/>
                </a:lnTo>
                <a:lnTo>
                  <a:pt x="46" y="14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8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8" tIns="50788" rIns="50788" bIns="50788" anchor="ctr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49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7" tIns="32139" rIns="64277" bIns="32139"/>
          <a:lstStyle/>
          <a:p>
            <a:pPr algn="ctr" defTabSz="410667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57350" name="Rectangle 5"/>
          <p:cNvSpPr>
            <a:spLocks/>
          </p:cNvSpPr>
          <p:nvPr/>
        </p:nvSpPr>
        <p:spPr bwMode="auto">
          <a:xfrm>
            <a:off x="380633" y="151808"/>
            <a:ext cx="8610451" cy="58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877" tIns="50788" rIns="88877" bIns="50788"/>
          <a:lstStyle/>
          <a:p>
            <a:pPr algn="ctr" defTabSz="913957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Lesson Closure - 3 – 2 - 1</a:t>
            </a: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grpSp>
        <p:nvGrpSpPr>
          <p:cNvPr id="57351" name="Group 6"/>
          <p:cNvGrpSpPr>
            <a:grpSpLocks/>
          </p:cNvGrpSpPr>
          <p:nvPr/>
        </p:nvGrpSpPr>
        <p:grpSpPr bwMode="auto">
          <a:xfrm>
            <a:off x="179710" y="1237878"/>
            <a:ext cx="4468192" cy="2153171"/>
            <a:chOff x="0" y="0"/>
            <a:chExt cx="485" cy="231"/>
          </a:xfrm>
        </p:grpSpPr>
        <p:sp>
          <p:nvSpPr>
            <p:cNvPr id="57358" name="AutoShape 7"/>
            <p:cNvSpPr>
              <a:spLocks/>
            </p:cNvSpPr>
            <p:nvPr/>
          </p:nvSpPr>
          <p:spPr bwMode="auto">
            <a:xfrm>
              <a:off x="0" y="0"/>
              <a:ext cx="485" cy="231"/>
            </a:xfrm>
            <a:prstGeom prst="roundRect">
              <a:avLst>
                <a:gd name="adj" fmla="val 11718"/>
              </a:avLst>
            </a:prstGeom>
            <a:solidFill>
              <a:srgbClr val="FFC0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9" name="Rectangle 8"/>
            <p:cNvSpPr>
              <a:spLocks/>
            </p:cNvSpPr>
            <p:nvPr/>
          </p:nvSpPr>
          <p:spPr bwMode="auto">
            <a:xfrm>
              <a:off x="7" y="37"/>
              <a:ext cx="476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3. List 3 things you learned today.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2" name="Group 12"/>
          <p:cNvGrpSpPr>
            <a:grpSpLocks/>
          </p:cNvGrpSpPr>
          <p:nvPr/>
        </p:nvGrpSpPr>
        <p:grpSpPr bwMode="auto">
          <a:xfrm>
            <a:off x="2550547" y="4008318"/>
            <a:ext cx="3953619" cy="2311673"/>
            <a:chOff x="0" y="0"/>
            <a:chExt cx="443" cy="259"/>
          </a:xfrm>
        </p:grpSpPr>
        <p:sp>
          <p:nvSpPr>
            <p:cNvPr id="57356" name="AutoShape 13"/>
            <p:cNvSpPr>
              <a:spLocks/>
            </p:cNvSpPr>
            <p:nvPr/>
          </p:nvSpPr>
          <p:spPr bwMode="auto">
            <a:xfrm>
              <a:off x="0" y="0"/>
              <a:ext cx="443" cy="259"/>
            </a:xfrm>
            <a:prstGeom prst="roundRect">
              <a:avLst>
                <a:gd name="adj" fmla="val 11718"/>
              </a:avLst>
            </a:prstGeom>
            <a:solidFill>
              <a:srgbClr val="00B0F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7" name="Rectangle 14"/>
            <p:cNvSpPr>
              <a:spLocks/>
            </p:cNvSpPr>
            <p:nvPr/>
          </p:nvSpPr>
          <p:spPr bwMode="auto">
            <a:xfrm>
              <a:off x="16" y="24"/>
              <a:ext cx="41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 Create (1) quiz question with answer about today’s lesson.</a:t>
              </a:r>
              <a:endParaRPr lang="en-US" sz="20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  <p:grpSp>
        <p:nvGrpSpPr>
          <p:cNvPr id="57353" name="Group 15"/>
          <p:cNvGrpSpPr>
            <a:grpSpLocks/>
          </p:cNvGrpSpPr>
          <p:nvPr/>
        </p:nvGrpSpPr>
        <p:grpSpPr bwMode="auto">
          <a:xfrm>
            <a:off x="4740549" y="1141885"/>
            <a:ext cx="4145607" cy="2249165"/>
            <a:chOff x="0" y="0"/>
            <a:chExt cx="465" cy="252"/>
          </a:xfrm>
        </p:grpSpPr>
        <p:sp>
          <p:nvSpPr>
            <p:cNvPr id="57354" name="AutoShape 16"/>
            <p:cNvSpPr>
              <a:spLocks/>
            </p:cNvSpPr>
            <p:nvPr/>
          </p:nvSpPr>
          <p:spPr bwMode="auto">
            <a:xfrm>
              <a:off x="0" y="0"/>
              <a:ext cx="463" cy="252"/>
            </a:xfrm>
            <a:prstGeom prst="roundRect">
              <a:avLst>
                <a:gd name="adj" fmla="val 11718"/>
              </a:avLst>
            </a:prstGeom>
            <a:solidFill>
              <a:srgbClr val="FFFF00"/>
            </a:solidFill>
            <a:ln w="36124">
              <a:solidFill>
                <a:srgbClr val="21768B"/>
              </a:solidFill>
              <a:round/>
              <a:headEnd/>
              <a:tailEnd/>
            </a:ln>
          </p:spPr>
          <p:txBody>
            <a:bodyPr lIns="72248" tIns="72248" rIns="72248" bIns="72248" anchor="ctr"/>
            <a:lstStyle/>
            <a:p>
              <a:pPr algn="ctr" defTabSz="410667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00">
                <a:solidFill>
                  <a:srgbClr val="000000"/>
                </a:solidFill>
                <a:sym typeface="Helvetica Light" charset="0"/>
              </a:endParaRPr>
            </a:p>
          </p:txBody>
        </p:sp>
        <p:sp>
          <p:nvSpPr>
            <p:cNvPr id="57355" name="Rectangle 17"/>
            <p:cNvSpPr>
              <a:spLocks/>
            </p:cNvSpPr>
            <p:nvPr/>
          </p:nvSpPr>
          <p:spPr bwMode="auto">
            <a:xfrm>
              <a:off x="11" y="46"/>
              <a:ext cx="454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</a:extLst>
          </p:spPr>
          <p:txBody>
            <a:bodyPr lIns="126435" tIns="72248" rIns="126435" bIns="72248"/>
            <a:lstStyle/>
            <a:p>
              <a:pPr defTabSz="913957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 dirty="0">
                  <a:solidFill>
                    <a:srgbClr val="000000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2. List 2 things you have questions about today’s lesson.</a:t>
              </a:r>
              <a:endParaRPr lang="en-US" sz="2500" dirty="0">
                <a:solidFill>
                  <a:srgbClr val="000000"/>
                </a:solidFill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928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31210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400"/>
            <a:ext cx="30289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3124200"/>
            <a:ext cx="3970337" cy="364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914400"/>
            <a:ext cx="4267200" cy="4906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Chinese built the first devices to enable us to fly</a:t>
            </a:r>
          </a:p>
          <a:p>
            <a:pPr lvl="1"/>
            <a:r>
              <a:rPr lang="en-US" sz="2000" b="1" dirty="0" smtClean="0"/>
              <a:t>About </a:t>
            </a:r>
            <a:r>
              <a:rPr lang="en-US" sz="2000" b="1" dirty="0" smtClean="0">
                <a:solidFill>
                  <a:srgbClr val="FF0000"/>
                </a:solidFill>
              </a:rPr>
              <a:t>100 BC </a:t>
            </a:r>
            <a:r>
              <a:rPr lang="en-US" sz="2000" b="1" dirty="0" smtClean="0"/>
              <a:t>– they </a:t>
            </a:r>
            <a:r>
              <a:rPr lang="en-US" sz="2000" b="1" dirty="0" smtClean="0">
                <a:solidFill>
                  <a:srgbClr val="FF0000"/>
                </a:solidFill>
              </a:rPr>
              <a:t>invented the kite</a:t>
            </a:r>
          </a:p>
          <a:p>
            <a:pPr lvl="2"/>
            <a:r>
              <a:rPr lang="en-US" sz="2000" b="1" dirty="0" smtClean="0"/>
              <a:t>Some </a:t>
            </a:r>
            <a:r>
              <a:rPr lang="en-US" sz="2000" b="1" dirty="0" smtClean="0">
                <a:solidFill>
                  <a:srgbClr val="FF0000"/>
                </a:solidFill>
              </a:rPr>
              <a:t>large enough to carry a man and they used them to watch enemy troops </a:t>
            </a:r>
            <a:r>
              <a:rPr lang="en-US" sz="2000" b="1" dirty="0" smtClean="0"/>
              <a:t>in the 17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Century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About 900 AD – invented gunpowder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1100 AD used gunpowder to power rockets</a:t>
            </a:r>
          </a:p>
          <a:p>
            <a:pPr lvl="2"/>
            <a:r>
              <a:rPr lang="en-US" sz="2000" b="1" dirty="0" smtClean="0"/>
              <a:t>Used in celebrations and warfare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724" y="1859"/>
            <a:ext cx="3597275" cy="190314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Legends About Flight</a:t>
            </a:r>
            <a:endParaRPr lang="en-US" sz="3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4" y="1752600"/>
            <a:ext cx="4445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9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algn="ctr"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Model Building Grading </a:t>
            </a:r>
            <a:r>
              <a:rPr lang="en-US" sz="3800" dirty="0" err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Rubic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r>
              <a:rPr lang="en-US" sz="2800" b="1" i="1" dirty="0"/>
              <a:t>Each Group </a:t>
            </a:r>
            <a:r>
              <a:rPr lang="en-US" sz="2800" b="1" i="1" dirty="0">
                <a:solidFill>
                  <a:srgbClr val="C00000"/>
                </a:solidFill>
              </a:rPr>
              <a:t>MUST </a:t>
            </a:r>
            <a:r>
              <a:rPr lang="en-US" sz="2800" b="1" i="1" dirty="0"/>
              <a:t>follow all directions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STOP!  </a:t>
            </a:r>
            <a:r>
              <a:rPr lang="en-US" sz="2800" b="1" i="1" dirty="0"/>
              <a:t>- If you are unsure</a:t>
            </a:r>
          </a:p>
          <a:p>
            <a:r>
              <a:rPr lang="en-US" sz="2800" b="1" i="1" dirty="0">
                <a:solidFill>
                  <a:srgbClr val="00B050"/>
                </a:solidFill>
              </a:rPr>
              <a:t>SAFETY</a:t>
            </a:r>
            <a:r>
              <a:rPr lang="en-US" sz="2800" b="1" i="1" dirty="0"/>
              <a:t> at ALL Times</a:t>
            </a:r>
          </a:p>
          <a:p>
            <a:r>
              <a:rPr lang="en-US" sz="2800" b="1" i="1" dirty="0"/>
              <a:t>Accuracy and Authenticity will be judged</a:t>
            </a:r>
          </a:p>
          <a:p>
            <a:r>
              <a:rPr lang="en-US" sz="2800" b="1" i="1" dirty="0"/>
              <a:t>Each Group  Member is responsible to produce a 2 page paper on the model.</a:t>
            </a:r>
          </a:p>
          <a:p>
            <a:pPr lvl="1"/>
            <a:r>
              <a:rPr lang="en-US" b="1" i="1" dirty="0" smtClean="0"/>
              <a:t>Aircraft Specifications</a:t>
            </a:r>
          </a:p>
          <a:p>
            <a:pPr lvl="1"/>
            <a:r>
              <a:rPr lang="en-US" b="1" i="1" dirty="0" smtClean="0"/>
              <a:t>Aircraft contribution to Aviation development</a:t>
            </a:r>
          </a:p>
          <a:p>
            <a:pPr lvl="1"/>
            <a:r>
              <a:rPr lang="en-US" b="1" i="1" dirty="0" smtClean="0"/>
              <a:t>Significant Aviation Pioneers associated with aircraft (pilots, inventors etc.)</a:t>
            </a:r>
          </a:p>
          <a:p>
            <a:r>
              <a:rPr lang="en-US" sz="2800" b="1" i="1" dirty="0" smtClean="0"/>
              <a:t>The </a:t>
            </a:r>
            <a:r>
              <a:rPr lang="en-US" sz="2800" b="1" i="1" dirty="0"/>
              <a:t>Group will provide a Presentation on the model.</a:t>
            </a:r>
          </a:p>
          <a:p>
            <a:pPr lvl="1"/>
            <a:r>
              <a:rPr lang="en-US" b="1" i="1" dirty="0" smtClean="0"/>
              <a:t>5to 7 slides (Title slide;  Body; Summary Slide)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582322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6542" y="1502527"/>
            <a:ext cx="7615396" cy="3181159"/>
          </a:xfrm>
          <a:prstGeom prst="rect">
            <a:avLst/>
          </a:prstGeom>
          <a:noFill/>
        </p:spPr>
        <p:txBody>
          <a:bodyPr wrap="none" lIns="64284" tIns="32142" rIns="64284" bIns="3214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FIRST.</a:t>
            </a: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35" dirty="0">
              <a:ln w="11430"/>
              <a:gradFill>
                <a:gsLst>
                  <a:gs pos="25000">
                    <a:srgbClr val="DA1F28">
                      <a:satMod val="155000"/>
                    </a:srgbClr>
                  </a:gs>
                  <a:gs pos="100000">
                    <a:srgbClr val="DA1F28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 Light" charset="0"/>
              <a:sym typeface="Helvetica Light" charset="0"/>
            </a:endParaRPr>
          </a:p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700" b="1" spc="35" dirty="0">
                <a:ln w="11430">
                  <a:solidFill>
                    <a:srgbClr val="00B050"/>
                  </a:solidFill>
                </a:ln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SAFETY</a:t>
            </a:r>
            <a:r>
              <a:rPr lang="en-US" sz="6700" b="1" spc="35" dirty="0">
                <a:ln w="11430"/>
                <a:gradFill>
                  <a:gsLst>
                    <a:gs pos="25000">
                      <a:srgbClr val="DA1F28">
                        <a:satMod val="155000"/>
                      </a:srgbClr>
                    </a:gs>
                    <a:gs pos="100000">
                      <a:srgbClr val="DA1F28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 Light" charset="0"/>
                <a:sym typeface="Helvetica Light" charset="0"/>
              </a:rPr>
              <a:t> ALWAYS.</a:t>
            </a:r>
          </a:p>
        </p:txBody>
      </p:sp>
    </p:spTree>
    <p:extLst>
      <p:ext uri="{BB962C8B-B14F-4D97-AF65-F5344CB8AC3E}">
        <p14:creationId xmlns:p14="http://schemas.microsoft.com/office/powerpoint/2010/main" val="183740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3" descr="image1.jpg"/>
          <p:cNvSpPr>
            <a:spLocks/>
          </p:cNvSpPr>
          <p:nvPr/>
        </p:nvSpPr>
        <p:spPr bwMode="auto">
          <a:xfrm>
            <a:off x="-5579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3" tIns="50793" rIns="50793" bIns="50793" anchor="ctr"/>
          <a:lstStyle/>
          <a:p>
            <a:pPr algn="ctr" defTabSz="4107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latin typeface="Helvetica Light" charset="0"/>
              <a:sym typeface="Helvetica Light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2819"/>
            <a:ext cx="8229600" cy="1143000"/>
          </a:xfrm>
        </p:spPr>
        <p:txBody>
          <a:bodyPr lIns="88887" tIns="50793" rIns="88887" bIns="50793"/>
          <a:lstStyle/>
          <a:p>
            <a:pPr defTabSz="914051" eaLnBrk="1">
              <a:defRPr/>
            </a:pPr>
            <a:r>
              <a:rPr lang="en-US" sz="38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Safety Rules – Safety Monitor Brief</a:t>
            </a:r>
            <a:endParaRPr lang="en-US" sz="5100" dirty="0"/>
          </a:p>
        </p:txBody>
      </p:sp>
      <p:sp>
        <p:nvSpPr>
          <p:cNvPr id="43012" name="Rectangle 5"/>
          <p:cNvSpPr>
            <a:spLocks noGrp="1" noChangeArrowheads="1"/>
          </p:cNvSpPr>
          <p:nvPr>
            <p:ph sz="quarter" idx="2"/>
          </p:nvPr>
        </p:nvSpPr>
        <p:spPr>
          <a:xfrm>
            <a:off x="457649" y="1077144"/>
            <a:ext cx="8186291" cy="3941340"/>
          </a:xfrm>
          <a:ln>
            <a:prstDash val="solid"/>
          </a:ln>
        </p:spPr>
        <p:txBody>
          <a:bodyPr lIns="88887" tIns="50793" rIns="88887" bIns="50793"/>
          <a:lstStyle/>
          <a:p>
            <a:pPr>
              <a:defRPr/>
            </a:pPr>
            <a:r>
              <a:rPr lang="en-US" sz="2800" b="1" i="1" dirty="0"/>
              <a:t>Must Use Safety Glasses</a:t>
            </a:r>
          </a:p>
          <a:p>
            <a:pPr>
              <a:defRPr/>
            </a:pPr>
            <a:r>
              <a:rPr lang="en-US" sz="2800" b="1" i="1" dirty="0"/>
              <a:t>Use of Cutting tools is Dangerous – AT ALL TIMES</a:t>
            </a:r>
          </a:p>
          <a:p>
            <a:pPr>
              <a:defRPr/>
            </a:pPr>
            <a:r>
              <a:rPr lang="en-US" sz="2800" b="1" i="1" dirty="0"/>
              <a:t>Must Use Cutting Mats</a:t>
            </a:r>
          </a:p>
          <a:p>
            <a:pPr>
              <a:defRPr/>
            </a:pPr>
            <a:r>
              <a:rPr lang="en-US" sz="2800" b="1" i="1" dirty="0"/>
              <a:t>Extended breathing of adhesives and paint fumes can be dangerous</a:t>
            </a:r>
          </a:p>
          <a:p>
            <a:pPr>
              <a:defRPr/>
            </a:pPr>
            <a:r>
              <a:rPr lang="en-US" sz="2800" b="1" i="1" dirty="0"/>
              <a:t>All Areas will remain clean and organized</a:t>
            </a:r>
          </a:p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Plane Captains </a:t>
            </a:r>
            <a:r>
              <a:rPr lang="en-US" sz="2800" b="1" i="1" dirty="0"/>
              <a:t>will insure All Areas will be cleaned  and all items put back in proper locations </a:t>
            </a:r>
            <a:r>
              <a:rPr lang="en-US" sz="4200" b="1" i="1" dirty="0" smtClean="0"/>
              <a:t>10</a:t>
            </a:r>
            <a:r>
              <a:rPr lang="en-US" sz="2800" b="1" i="1" dirty="0" smtClean="0"/>
              <a:t>minutes </a:t>
            </a:r>
            <a:r>
              <a:rPr lang="en-US" sz="2800" b="1" i="1" dirty="0"/>
              <a:t>prior to class ending</a:t>
            </a:r>
          </a:p>
          <a:p>
            <a:pPr>
              <a:defRPr/>
            </a:pPr>
            <a:r>
              <a:rPr lang="en-US" sz="2800" b="1" i="1" dirty="0"/>
              <a:t>Class </a:t>
            </a:r>
            <a:r>
              <a:rPr lang="en-US" sz="2800" b="1" i="1" cap="all" dirty="0">
                <a:solidFill>
                  <a:srgbClr val="C00000"/>
                </a:solidFill>
              </a:rPr>
              <a:t>safety monitor </a:t>
            </a:r>
            <a:r>
              <a:rPr lang="en-US" sz="2800" b="1" i="1" dirty="0"/>
              <a:t>will insure areas are clean and safe at all times</a:t>
            </a:r>
          </a:p>
        </p:txBody>
      </p:sp>
    </p:spTree>
    <p:extLst>
      <p:ext uri="{BB962C8B-B14F-4D97-AF65-F5344CB8AC3E}">
        <p14:creationId xmlns:p14="http://schemas.microsoft.com/office/powerpoint/2010/main" val="2968949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752602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Questions / Comments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62003"/>
            <a:ext cx="3810000" cy="5714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W.S. Henson and John </a:t>
            </a:r>
            <a:r>
              <a:rPr lang="en-US" sz="3000" b="1" dirty="0" err="1">
                <a:solidFill>
                  <a:srgbClr val="FF0000"/>
                </a:solidFill>
              </a:rPr>
              <a:t>Stringfellow</a:t>
            </a:r>
            <a:r>
              <a:rPr lang="en-US" sz="3000" b="1" dirty="0">
                <a:solidFill>
                  <a:srgbClr val="FF0000"/>
                </a:solidFill>
              </a:rPr>
              <a:t> received patent for a man-carrying powered aircraft</a:t>
            </a:r>
          </a:p>
          <a:p>
            <a:r>
              <a:rPr lang="en-US" sz="3000" b="1" dirty="0"/>
              <a:t>Called Ariel</a:t>
            </a:r>
          </a:p>
          <a:p>
            <a:r>
              <a:rPr lang="en-US" sz="3000" b="1" dirty="0"/>
              <a:t>It was never built but a masterpiece of engineering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1848, </a:t>
            </a:r>
            <a:r>
              <a:rPr lang="en-US" sz="3000" b="1" dirty="0" err="1">
                <a:solidFill>
                  <a:srgbClr val="FF0000"/>
                </a:solidFill>
              </a:rPr>
              <a:t>Stringfellow</a:t>
            </a:r>
            <a:r>
              <a:rPr lang="en-US" sz="3000" b="1" dirty="0">
                <a:solidFill>
                  <a:srgbClr val="FF0000"/>
                </a:solidFill>
              </a:rPr>
              <a:t> built a steam-driven model that did fly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-302941"/>
            <a:ext cx="35052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" y="1447800"/>
            <a:ext cx="4342886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6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62003"/>
            <a:ext cx="3810000" cy="5714999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W.S. Henson and John </a:t>
            </a:r>
            <a:r>
              <a:rPr lang="en-US" sz="3000" b="1" dirty="0" err="1">
                <a:solidFill>
                  <a:srgbClr val="FF0000"/>
                </a:solidFill>
              </a:rPr>
              <a:t>Stringfellow</a:t>
            </a:r>
            <a:r>
              <a:rPr lang="en-US" sz="3000" b="1" dirty="0">
                <a:solidFill>
                  <a:srgbClr val="FF0000"/>
                </a:solidFill>
              </a:rPr>
              <a:t> received patent for a man-carrying powered aircraft</a:t>
            </a:r>
          </a:p>
          <a:p>
            <a:r>
              <a:rPr lang="en-US" sz="3000" b="1" dirty="0"/>
              <a:t>Called Ariel</a:t>
            </a:r>
          </a:p>
          <a:p>
            <a:r>
              <a:rPr lang="en-US" sz="3000" b="1" dirty="0"/>
              <a:t>It was never built but a masterpiece of engineering</a:t>
            </a:r>
          </a:p>
          <a:p>
            <a:r>
              <a:rPr lang="en-US" sz="3000" b="1" dirty="0">
                <a:solidFill>
                  <a:srgbClr val="FF0000"/>
                </a:solidFill>
              </a:rPr>
              <a:t>1848, </a:t>
            </a:r>
            <a:r>
              <a:rPr lang="en-US" sz="3000" b="1" dirty="0" err="1">
                <a:solidFill>
                  <a:srgbClr val="FF0000"/>
                </a:solidFill>
              </a:rPr>
              <a:t>Stringfellow</a:t>
            </a:r>
            <a:r>
              <a:rPr lang="en-US" sz="3000" b="1" dirty="0">
                <a:solidFill>
                  <a:srgbClr val="FF0000"/>
                </a:solidFill>
              </a:rPr>
              <a:t> built a steam-driven model that did fly</a:t>
            </a:r>
            <a:endParaRPr lang="en-US" sz="2400" b="1" dirty="0">
              <a:solidFill>
                <a:srgbClr val="FF0000"/>
              </a:solidFill>
            </a:endParaRPr>
          </a:p>
          <a:p>
            <a:pPr lvl="1"/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-302941"/>
            <a:ext cx="3505200" cy="228414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Developing the Airplane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2" y="1447800"/>
            <a:ext cx="4342886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26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/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invention led to the eventual development of rockets?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According to legend, who attempted to fly to the moon</a:t>
            </a: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inventors manuscripts contained the first drawings of helicopters.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flammable gas was discovered by Cavendish?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044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57200"/>
            <a:ext cx="4114800" cy="571499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Chinese legend of manned flight using a rocket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Wan </a:t>
            </a:r>
            <a:r>
              <a:rPr lang="en-US" sz="2400" b="1" dirty="0" err="1" smtClean="0">
                <a:solidFill>
                  <a:srgbClr val="FF0000"/>
                </a:solidFill>
              </a:rPr>
              <a:t>Hoo</a:t>
            </a:r>
            <a:r>
              <a:rPr lang="en-US" sz="2400" b="1" dirty="0" smtClean="0">
                <a:solidFill>
                  <a:srgbClr val="FF0000"/>
                </a:solidFill>
              </a:rPr>
              <a:t> attempted to fly to the moon</a:t>
            </a:r>
          </a:p>
          <a:p>
            <a:pPr lvl="2"/>
            <a:r>
              <a:rPr lang="en-US" sz="2400" b="1" dirty="0" smtClean="0">
                <a:solidFill>
                  <a:srgbClr val="FF0000"/>
                </a:solidFill>
              </a:rPr>
              <a:t>Large wicker chair with 47 large rockets</a:t>
            </a:r>
          </a:p>
          <a:p>
            <a:pPr lvl="2"/>
            <a:r>
              <a:rPr lang="en-US" sz="2400" b="1" dirty="0" smtClean="0"/>
              <a:t>When ignited Wan </a:t>
            </a:r>
            <a:r>
              <a:rPr lang="en-US" sz="2400" b="1" dirty="0" err="1" smtClean="0"/>
              <a:t>Hoo</a:t>
            </a:r>
            <a:r>
              <a:rPr lang="en-US" sz="2400" b="1" dirty="0" smtClean="0"/>
              <a:t> disappeared in large ball of smoke and fire - never to be seen again</a:t>
            </a:r>
            <a:endParaRPr lang="en-US" sz="2400" b="1" dirty="0"/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Chinese legend –Wan </a:t>
            </a:r>
            <a:r>
              <a:rPr lang="en-US" sz="2400" b="1" dirty="0" err="1" smtClean="0">
                <a:solidFill>
                  <a:srgbClr val="FF0000"/>
                </a:solidFill>
              </a:rPr>
              <a:t>Hoo</a:t>
            </a:r>
            <a:r>
              <a:rPr lang="en-US" sz="2400" b="1" dirty="0" smtClean="0">
                <a:solidFill>
                  <a:srgbClr val="FF0000"/>
                </a:solidFill>
              </a:rPr>
              <a:t> is the man in the Moon!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97" y="304800"/>
            <a:ext cx="2819400" cy="1295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Legends of Flight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28800"/>
            <a:ext cx="469680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/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invention led to the eventual development of rockets?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According to legend, who attempted to fly to the moon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  <a:ea typeface="Helvetica" charset="0"/>
                <a:cs typeface="Helvetica" charset="0"/>
                <a:sym typeface="Helvetica" charset="0"/>
              </a:rPr>
              <a:t>This inventors manuscripts contained the first drawings of helicopters.</a:t>
            </a:r>
            <a:endParaRPr lang="en-US" sz="2800" b="1" dirty="0">
              <a:solidFill>
                <a:srgbClr val="0070C0"/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What flammable gas was discovered by Cavendish?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044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457200"/>
            <a:ext cx="4114800" cy="5045542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Leonardo da Vinci (1452 – 1519)</a:t>
            </a:r>
          </a:p>
          <a:p>
            <a:pPr lvl="1"/>
            <a:r>
              <a:rPr lang="en-US" sz="1800" b="1" dirty="0" smtClean="0">
                <a:solidFill>
                  <a:srgbClr val="FF0000"/>
                </a:solidFill>
              </a:rPr>
              <a:t>Great Italian artist, architect, man of science</a:t>
            </a:r>
          </a:p>
          <a:p>
            <a:pPr lvl="1"/>
            <a:r>
              <a:rPr lang="en-US" sz="1800" b="1" dirty="0" smtClean="0"/>
              <a:t>Left descriptions and sketches of flying machines</a:t>
            </a:r>
          </a:p>
          <a:p>
            <a:pPr lvl="2"/>
            <a:r>
              <a:rPr lang="en-US" sz="1800" b="1" dirty="0" smtClean="0">
                <a:solidFill>
                  <a:srgbClr val="FF0000"/>
                </a:solidFill>
              </a:rPr>
              <a:t>(first known designs of parachute and helicopter)</a:t>
            </a:r>
          </a:p>
          <a:p>
            <a:pPr lvl="1"/>
            <a:r>
              <a:rPr lang="en-US" sz="1800" b="1" dirty="0" smtClean="0"/>
              <a:t>Died in 1519 </a:t>
            </a:r>
            <a:r>
              <a:rPr lang="en-US" sz="1800" b="1" dirty="0" smtClean="0">
                <a:solidFill>
                  <a:srgbClr val="FF0000"/>
                </a:solidFill>
              </a:rPr>
              <a:t>manuscripts not found until 300 years later</a:t>
            </a:r>
          </a:p>
          <a:p>
            <a:pPr lvl="2"/>
            <a:r>
              <a:rPr lang="en-US" sz="1800" b="1" dirty="0" smtClean="0"/>
              <a:t>Might have changed history – if found earlier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886"/>
            <a:ext cx="2819400" cy="2667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Early Scientific Research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35154"/>
            <a:ext cx="2445708" cy="383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3124200" cy="413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607999"/>
            <a:ext cx="3733800" cy="210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7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91" tIns="50791" rIns="50791" bIns="50791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81" tIns="32140" rIns="64281" bIns="32140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597" y="685353"/>
            <a:ext cx="8965403" cy="5866805"/>
          </a:xfrm>
        </p:spPr>
        <p:txBody>
          <a:bodyPr lIns="88882" tIns="50791" rIns="88882" bIns="50791"/>
          <a:lstStyle/>
          <a:p>
            <a:pPr marL="58738" indent="17463" defTabSz="914004">
              <a:spcBef>
                <a:spcPts val="281"/>
              </a:spcBef>
              <a:buClr>
                <a:srgbClr val="2DA2BF"/>
              </a:buClr>
              <a:buNone/>
            </a:pPr>
            <a:r>
              <a:rPr 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89" indent="-473185" defTabSz="914004">
              <a:spcBef>
                <a:spcPts val="281"/>
              </a:spcBef>
              <a:buClr>
                <a:srgbClr val="2DA2BF"/>
              </a:buClr>
              <a:buNone/>
            </a:pPr>
            <a:endParaRPr lang="en-US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invention led to the eventual development of rockets?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According to legend, who attempted to fly to the moon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?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  <a:ea typeface="Helvetica" charset="0"/>
                <a:cs typeface="Helvetica" charset="0"/>
                <a:sym typeface="Helvetica" charset="0"/>
              </a:rPr>
              <a:t>This inventors manuscripts contained the first drawings of helicopters.</a:t>
            </a:r>
            <a:endParaRPr lang="en-US" sz="2800" b="1" dirty="0">
              <a:solidFill>
                <a:schemeClr val="bg1">
                  <a:lumMod val="85000"/>
                </a:schemeClr>
              </a:solidFill>
              <a:ea typeface="Helvetica" charset="0"/>
              <a:cs typeface="Helvetica" charset="0"/>
              <a:sym typeface="Helvetica" charset="0"/>
            </a:endParaRPr>
          </a:p>
          <a:p>
            <a:pPr marL="550189" indent="-473185" defTabSz="914004">
              <a:spcBef>
                <a:spcPts val="281"/>
              </a:spcBef>
              <a:buClr>
                <a:srgbClr val="000000"/>
              </a:buClr>
              <a:buSzPct val="80000"/>
              <a:buFontTx/>
              <a:buAutoNum type="arabicParenR"/>
            </a:pPr>
            <a:r>
              <a:rPr lang="en-US" sz="2800" b="1" dirty="0" smtClean="0">
                <a:ea typeface="Helvetica" charset="0"/>
                <a:cs typeface="Helvetica" charset="0"/>
                <a:sym typeface="Helvetica" charset="0"/>
              </a:rPr>
              <a:t>What flammable gas was discovered by Henry Cavendish?</a:t>
            </a:r>
            <a:endParaRPr lang="en-US" sz="2800" b="1" dirty="0"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4" y="0"/>
            <a:ext cx="8229823" cy="837158"/>
          </a:xfrm>
        </p:spPr>
        <p:txBody>
          <a:bodyPr lIns="88882" tIns="50791" rIns="88882" bIns="50791"/>
          <a:lstStyle/>
          <a:p>
            <a:pPr defTabSz="914004">
              <a:defRPr/>
            </a:pP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8/29 </a:t>
            </a:r>
            <a:r>
              <a:rPr lang="en-US" sz="3600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044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1624</Words>
  <Application>Microsoft Office PowerPoint</Application>
  <PresentationFormat>On-screen Show (4:3)</PresentationFormat>
  <Paragraphs>323</Paragraphs>
  <Slides>46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46</vt:i4>
      </vt:variant>
    </vt:vector>
  </HeadingPairs>
  <TitlesOfParts>
    <vt:vector size="65" baseType="lpstr">
      <vt:lpstr>ＭＳ Ｐゴシック</vt:lpstr>
      <vt:lpstr>Arial</vt:lpstr>
      <vt:lpstr>Calibri</vt:lpstr>
      <vt:lpstr>Cambria</vt:lpstr>
      <vt:lpstr>Helvetica</vt:lpstr>
      <vt:lpstr>Helvetica Light</vt:lpstr>
      <vt:lpstr>Lucida Sans Unicode</vt:lpstr>
      <vt:lpstr>Noteworthy Bold</vt:lpstr>
      <vt:lpstr>Times New Roman</vt:lpstr>
      <vt:lpstr>Verdana</vt:lpstr>
      <vt:lpstr>Wingdings 2</vt:lpstr>
      <vt:lpstr>Wingdings 3</vt:lpstr>
      <vt:lpstr>Concourse</vt:lpstr>
      <vt:lpstr>Office Theme</vt:lpstr>
      <vt:lpstr>1_Concourse</vt:lpstr>
      <vt:lpstr>3_Custom Design</vt:lpstr>
      <vt:lpstr>2_Concourse</vt:lpstr>
      <vt:lpstr>8_Office Theme</vt:lpstr>
      <vt:lpstr>2_Office Theme</vt:lpstr>
      <vt:lpstr>Warm-Up – 8/29 – 10 minutes</vt:lpstr>
      <vt:lpstr>Questions / Comments</vt:lpstr>
      <vt:lpstr>Warm-Up – 8/29 – 10 minutes</vt:lpstr>
      <vt:lpstr>Legends About Flight</vt:lpstr>
      <vt:lpstr>Warm-Up – 8/29 – 10 minutes</vt:lpstr>
      <vt:lpstr>Legends of Flight</vt:lpstr>
      <vt:lpstr>Warm-Up – 8/29 – 10 minutes</vt:lpstr>
      <vt:lpstr>Early Scientific Research</vt:lpstr>
      <vt:lpstr>Warm-Up – 8/29 – 10 minutes</vt:lpstr>
      <vt:lpstr>Basic Scientific Research</vt:lpstr>
      <vt:lpstr>Questions / Comments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Questions / Comments</vt:lpstr>
      <vt:lpstr>PowerPoint Presentation</vt:lpstr>
      <vt:lpstr>PowerPoint Presentation</vt:lpstr>
      <vt:lpstr>Today’s Mission Requirements</vt:lpstr>
      <vt:lpstr>Developing the Airplane</vt:lpstr>
      <vt:lpstr>Developing the Airplane</vt:lpstr>
      <vt:lpstr>PowerPoint Presentation</vt:lpstr>
      <vt:lpstr>Developing the Airplane</vt:lpstr>
      <vt:lpstr>Developing the Airplane</vt:lpstr>
      <vt:lpstr>Octave Chanute</vt:lpstr>
      <vt:lpstr>Octave Chanute</vt:lpstr>
      <vt:lpstr>Octave Chanute</vt:lpstr>
      <vt:lpstr>Developing the Airplane</vt:lpstr>
      <vt:lpstr>Questions / Comments</vt:lpstr>
      <vt:lpstr>Today’s Mission Requirements</vt:lpstr>
      <vt:lpstr>Developing the Airplane</vt:lpstr>
      <vt:lpstr>Developing the Airplane</vt:lpstr>
      <vt:lpstr>Developing the Airplane</vt:lpstr>
      <vt:lpstr>Today’s Mission Requirements</vt:lpstr>
      <vt:lpstr>Developing the Airplane</vt:lpstr>
      <vt:lpstr>PowerPoint Presentation</vt:lpstr>
      <vt:lpstr>PowerPoint Presentation</vt:lpstr>
      <vt:lpstr>Model Building Grading Rubic</vt:lpstr>
      <vt:lpstr>Questions / Comments</vt:lpstr>
      <vt:lpstr>PowerPoint Presentation</vt:lpstr>
      <vt:lpstr>Safety Rules – Safety Monitor Brief</vt:lpstr>
      <vt:lpstr>Questions / Comments</vt:lpstr>
      <vt:lpstr>Developing the Airplane</vt:lpstr>
      <vt:lpstr>Developing the Airplane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Petrucci, Anthony P</cp:lastModifiedBy>
  <cp:revision>147</cp:revision>
  <cp:lastPrinted>2012-09-06T17:23:53Z</cp:lastPrinted>
  <dcterms:created xsi:type="dcterms:W3CDTF">2011-01-17T01:19:35Z</dcterms:created>
  <dcterms:modified xsi:type="dcterms:W3CDTF">2017-08-28T19:22:47Z</dcterms:modified>
</cp:coreProperties>
</file>